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2" r:id="rId5"/>
    <p:sldId id="299" r:id="rId6"/>
    <p:sldId id="297" r:id="rId7"/>
    <p:sldId id="261" r:id="rId8"/>
    <p:sldId id="298" r:id="rId9"/>
    <p:sldId id="313" r:id="rId10"/>
    <p:sldId id="279" r:id="rId11"/>
    <p:sldId id="314" r:id="rId12"/>
    <p:sldId id="276" r:id="rId13"/>
    <p:sldId id="293" r:id="rId14"/>
    <p:sldId id="311" r:id="rId15"/>
    <p:sldId id="312" r:id="rId16"/>
    <p:sldId id="310" r:id="rId17"/>
    <p:sldId id="304" r:id="rId18"/>
    <p:sldId id="302" r:id="rId19"/>
    <p:sldId id="303" r:id="rId20"/>
    <p:sldId id="269" r:id="rId21"/>
    <p:sldId id="295" r:id="rId22"/>
    <p:sldId id="28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647A3-0EB4-4EDA-9232-89B4DFB84AB0}" v="34" dt="2025-10-07T17:03:12.018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39" autoAdjust="0"/>
  </p:normalViewPr>
  <p:slideViewPr>
    <p:cSldViewPr snapToGrid="0" showGuides="1">
      <p:cViewPr varScale="1">
        <p:scale>
          <a:sx n="97" d="100"/>
          <a:sy n="97" d="100"/>
        </p:scale>
        <p:origin x="82" y="211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7E9A2-6EC7-66EA-9161-648236A3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7B65C-EF1B-8AFE-E68B-DAC03A4CA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280F42-57CB-9857-6C56-CA3DC4EF9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9CF23-F479-E3AF-2482-D9DB0C23F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839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D8D20-6048-EAB3-D5ED-A3A2C633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734E5-F818-0B44-E8F7-2BE5FF331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8F862-C7B0-3D30-E669-DE37AC153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01429-C16A-43AD-DFC2-6A2D4FC74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0409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F795-C75D-A0C5-C8BB-DE2E9A7DF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CDDC6-790E-8458-EDCD-1E39065DD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10780-102B-9428-78D7-ACC7095BD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2E1BA-1B6D-824D-2B3F-5EA45158B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42627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42781-590A-A449-276E-BB188DC87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DA11DB-98CF-CB75-A6F2-7C0189C02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93584-8689-BACC-6032-1612C4F94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9FAE6-60AA-B074-A42F-99322AA9D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80207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2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2103120"/>
          </a:xfrm>
        </p:spPr>
        <p:txBody>
          <a:bodyPr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296AFE-5FB8-52A4-3111-3B53DBE4DB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200400"/>
            <a:ext cx="10149840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809C5320-0161-C582-141C-55F06D4F3BAE}"/>
              </a:ext>
            </a:extLst>
          </p:cNvPr>
          <p:cNvSpPr/>
          <p:nvPr userDrawn="1"/>
        </p:nvSpPr>
        <p:spPr>
          <a:xfrm>
            <a:off x="8893126" y="35193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9C982F3-4477-76AC-0429-350585A39FFA}"/>
              </a:ext>
            </a:extLst>
          </p:cNvPr>
          <p:cNvSpPr/>
          <p:nvPr userDrawn="1"/>
        </p:nvSpPr>
        <p:spPr>
          <a:xfrm>
            <a:off x="5255120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7A8F7B2-0552-AAD4-9DE2-845DE10CA10A}"/>
              </a:ext>
            </a:extLst>
          </p:cNvPr>
          <p:cNvSpPr/>
          <p:nvPr userDrawn="1"/>
        </p:nvSpPr>
        <p:spPr>
          <a:xfrm>
            <a:off x="6710252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5DA7FF-BAA0-F04C-CA6C-16E9C2D55593}"/>
              </a:ext>
            </a:extLst>
          </p:cNvPr>
          <p:cNvSpPr/>
          <p:nvPr userDrawn="1"/>
        </p:nvSpPr>
        <p:spPr>
          <a:xfrm>
            <a:off x="879765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8D9CEC-53B7-B8DC-B77E-E3F86681879C}"/>
              </a:ext>
            </a:extLst>
          </p:cNvPr>
          <p:cNvSpPr/>
          <p:nvPr userDrawn="1"/>
        </p:nvSpPr>
        <p:spPr>
          <a:xfrm>
            <a:off x="2336512" y="-9525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22D4D6-56B1-C4C3-0E51-FB22F0CD902B}"/>
              </a:ext>
            </a:extLst>
          </p:cNvPr>
          <p:cNvSpPr/>
          <p:nvPr userDrawn="1"/>
        </p:nvSpPr>
        <p:spPr>
          <a:xfrm>
            <a:off x="8160084" y="-10376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6292F0-9E78-C98C-097B-30DEBBC1B179}"/>
              </a:ext>
            </a:extLst>
          </p:cNvPr>
          <p:cNvSpPr/>
          <p:nvPr userDrawn="1"/>
        </p:nvSpPr>
        <p:spPr>
          <a:xfrm>
            <a:off x="9615216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315817B3-76DB-FDD0-60F7-E385C0E84F58}"/>
              </a:ext>
            </a:extLst>
          </p:cNvPr>
          <p:cNvSpPr/>
          <p:nvPr userDrawn="1"/>
        </p:nvSpPr>
        <p:spPr>
          <a:xfrm>
            <a:off x="10342958" y="32052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891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389120" cy="2103120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3123E-E3E0-5E2A-E1FB-EC28A2C68E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0A6B95-C59B-C125-7957-8C41B378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367528" cy="52120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D2E87-8426-FC12-6665-A6E2F64FE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9525" y="5039331"/>
            <a:ext cx="986377" cy="128016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D35CF771-1335-6C94-6AA8-AF68EADDDF00}"/>
              </a:ext>
            </a:extLst>
          </p:cNvPr>
          <p:cNvSpPr/>
          <p:nvPr userDrawn="1"/>
        </p:nvSpPr>
        <p:spPr>
          <a:xfrm>
            <a:off x="1140014" y="5142797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9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72" r:id="rId9"/>
    <p:sldLayoutId id="2147483673" r:id="rId10"/>
    <p:sldLayoutId id="2147483653" r:id="rId11"/>
    <p:sldLayoutId id="2147483663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235" y="567033"/>
            <a:ext cx="7667530" cy="3291840"/>
          </a:xfrm>
        </p:spPr>
        <p:txBody>
          <a:bodyPr lIns="0" anchor="b" anchorCtr="0">
            <a:normAutofit/>
          </a:bodyPr>
          <a:lstStyle/>
          <a:p>
            <a:r>
              <a:rPr lang="en-US" sz="5400" dirty="0"/>
              <a:t>FNF Knowledge Hub</a:t>
            </a:r>
            <a:br>
              <a:rPr lang="en-US" altLang="zh-CN" sz="5400" dirty="0"/>
            </a:br>
            <a:endParaRPr lang="en-US" sz="5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 rot="10800000" flipV="1">
            <a:off x="8299292" y="3501658"/>
            <a:ext cx="3984147" cy="3102342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Akarsh M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Ashirwad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Sumant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Nidoni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Supritha Chand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Swaroop K R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7" y="169333"/>
            <a:ext cx="7318587" cy="1715348"/>
          </a:xfrm>
        </p:spPr>
        <p:txBody>
          <a:bodyPr>
            <a:normAutofit/>
          </a:bodyPr>
          <a:lstStyle/>
          <a:p>
            <a:r>
              <a:rPr lang="en-US" dirty="0"/>
              <a:t>Authentication &amp; User Management</a:t>
            </a:r>
            <a:br>
              <a:rPr lang="en-US" dirty="0"/>
            </a:br>
            <a:r>
              <a:rPr lang="en-US" dirty="0"/>
              <a:t>					     	</a:t>
            </a:r>
            <a:r>
              <a:rPr lang="en-US" sz="1800" dirty="0"/>
              <a:t>-By Ashirwad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465733" y="6685564"/>
            <a:ext cx="76200" cy="45719"/>
          </a:xfrm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347133" y="2125134"/>
            <a:ext cx="7860453" cy="41571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Designing smooth transitions between guest access, signup, and authenticated sessions.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role-based restrictions (guest vs. manager vs. employee).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secure JWT-based authentication within the local storage</a:t>
            </a:r>
          </a:p>
          <a:p>
            <a:r>
              <a:rPr lang="en-US" u="sng" dirty="0"/>
              <a:t>Work Undertaken (Frontend and Backend)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Auth Functionality Setup– Entity, </a:t>
            </a:r>
            <a:r>
              <a:rPr lang="en-US" sz="1500" dirty="0" err="1"/>
              <a:t>Dtos</a:t>
            </a:r>
            <a:r>
              <a:rPr lang="en-US" sz="1500" dirty="0"/>
              <a:t> and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Services : JWT generation in </a:t>
            </a:r>
            <a:r>
              <a:rPr lang="en-US" sz="1500" i="1" dirty="0" err="1"/>
              <a:t>AuthService.cs</a:t>
            </a:r>
            <a:r>
              <a:rPr lang="en-US" sz="1500" i="1" dirty="0"/>
              <a:t> </a:t>
            </a:r>
            <a:r>
              <a:rPr lang="en-US" sz="1500" dirty="0"/>
              <a:t>and</a:t>
            </a:r>
            <a:r>
              <a:rPr lang="en-US" sz="1500" i="1" dirty="0"/>
              <a:t> </a:t>
            </a:r>
            <a:r>
              <a:rPr lang="en-US" sz="1500" i="1" dirty="0" err="1"/>
              <a:t>UserService.cs</a:t>
            </a:r>
            <a:r>
              <a:rPr lang="en-US" sz="1500" i="1" dirty="0"/>
              <a:t> </a:t>
            </a:r>
            <a:r>
              <a:rPr lang="en-US" sz="1500" dirty="0" err="1"/>
              <a:t>for</a:t>
            </a:r>
            <a:r>
              <a:rPr lang="en-US" sz="1500" i="1" dirty="0" err="1"/>
              <a:t>GetUserById</a:t>
            </a:r>
            <a:r>
              <a:rPr lang="en-US" sz="1500" i="1" dirty="0"/>
              <a:t>(), </a:t>
            </a:r>
            <a:r>
              <a:rPr lang="en-US" sz="1500" i="1" dirty="0" err="1"/>
              <a:t>UpdateUser</a:t>
            </a:r>
            <a:r>
              <a:rPr lang="en-US" sz="1500" i="1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 err="1"/>
              <a:t>Login.jsx</a:t>
            </a:r>
            <a:r>
              <a:rPr lang="en-US" sz="1500" i="1" dirty="0"/>
              <a:t>, </a:t>
            </a:r>
            <a:r>
              <a:rPr lang="en-US" sz="1500" i="1" dirty="0" err="1"/>
              <a:t>Register.jsx</a:t>
            </a:r>
            <a:r>
              <a:rPr lang="en-US" sz="1500" i="1" dirty="0"/>
              <a:t>, </a:t>
            </a:r>
            <a:r>
              <a:rPr lang="en-US" sz="1500" i="1" dirty="0" err="1"/>
              <a:t>Profile.jsx</a:t>
            </a:r>
            <a:r>
              <a:rPr lang="en-US" sz="1500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Utility: </a:t>
            </a:r>
            <a:r>
              <a:rPr lang="en-US" sz="1500" i="1" dirty="0"/>
              <a:t>utils/auth.js → </a:t>
            </a:r>
            <a:r>
              <a:rPr lang="en-US" sz="1500" i="1" dirty="0" err="1"/>
              <a:t>saveAuth</a:t>
            </a:r>
            <a:r>
              <a:rPr lang="en-US" sz="1500" i="1" dirty="0"/>
              <a:t>(), logout(), </a:t>
            </a:r>
            <a:r>
              <a:rPr lang="en-US" sz="1500" i="1" dirty="0" err="1"/>
              <a:t>getRole</a:t>
            </a:r>
            <a:r>
              <a:rPr lang="en-US" sz="1500" i="1" dirty="0"/>
              <a:t>() 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2DE72-77CB-CB24-A4D1-2FAC47307AC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D7EC8-F7B4-89A1-7B66-C429FE69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82385AE4-637F-7FD6-131F-F155F62B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" y="254000"/>
            <a:ext cx="7318587" cy="1715348"/>
          </a:xfrm>
        </p:spPr>
        <p:txBody>
          <a:bodyPr>
            <a:normAutofit/>
          </a:bodyPr>
          <a:lstStyle/>
          <a:p>
            <a:r>
              <a:rPr lang="en-US" dirty="0"/>
              <a:t>Authentication &amp; User Management</a:t>
            </a:r>
            <a:br>
              <a:rPr lang="en-US" dirty="0"/>
            </a:br>
            <a:r>
              <a:rPr lang="en-US" dirty="0"/>
              <a:t>					     	</a:t>
            </a:r>
            <a:r>
              <a:rPr lang="en-US" sz="1800" dirty="0"/>
              <a:t>-By Ashirwad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A14515-3DAA-B3A0-4DA7-97652C0E6BE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465733" y="6685564"/>
            <a:ext cx="76200" cy="45719"/>
          </a:xfrm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AC486802-D541-FBEC-E7EC-8216BD474980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347133" y="2125134"/>
            <a:ext cx="7860453" cy="415713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600" dirty="0"/>
          </a:p>
          <a:p>
            <a:r>
              <a:rPr lang="en-US" sz="2000" u="sng" dirty="0">
                <a:ea typeface="+mn-lt"/>
                <a:cs typeface="+mn-lt"/>
              </a:rPr>
              <a:t>Challenges Faced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Implementing smooth transitions between guest, signup, and authenticated states while preserving user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Auth token saving and retrieving the attributes within the frontend when needed.</a:t>
            </a:r>
          </a:p>
          <a:p>
            <a:r>
              <a:rPr lang="en-US" sz="2000" u="sng" dirty="0">
                <a:ea typeface="+mn-lt"/>
                <a:cs typeface="+mn-lt"/>
              </a:rPr>
              <a:t>Issues Faced : </a:t>
            </a:r>
          </a:p>
          <a:p>
            <a:pPr>
              <a:buChar char="•"/>
            </a:pPr>
            <a:r>
              <a:rPr lang="en-US" sz="1600" dirty="0">
                <a:ea typeface="+mn-lt"/>
                <a:cs typeface="+mn-lt"/>
              </a:rPr>
              <a:t> Token not being saved properly or it has passed its expiration time </a:t>
            </a:r>
          </a:p>
          <a:p>
            <a:pPr>
              <a:buChar char="•"/>
            </a:pPr>
            <a:r>
              <a:rPr lang="en-US" sz="1600" dirty="0">
                <a:ea typeface="+mn-lt"/>
                <a:cs typeface="+mn-lt"/>
              </a:rPr>
              <a:t> Auth state may become inconsistent, causing unexpected redirects or access issues during transitions.</a:t>
            </a:r>
          </a:p>
          <a:p>
            <a:pPr marL="285750" indent="-285750"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8EEB0CB0-EF2B-C9CC-8C1C-C465A796E5F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AC33B-3F8A-AA3A-22D4-37AB5361638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5983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6110C-341E-2BE7-AEB4-AC29FD7A3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A94EB1A6-88E9-0886-E44D-EBA7607C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61" y="-248151"/>
            <a:ext cx="7684347" cy="1715348"/>
          </a:xfrm>
        </p:spPr>
        <p:txBody>
          <a:bodyPr>
            <a:normAutofit/>
          </a:bodyPr>
          <a:lstStyle/>
          <a:p>
            <a:r>
              <a:rPr lang="en-US" dirty="0"/>
              <a:t>Posts &amp; Feed Management</a:t>
            </a:r>
            <a:br>
              <a:rPr lang="en-US" dirty="0"/>
            </a:br>
            <a:r>
              <a:rPr lang="en-US" dirty="0"/>
              <a:t>					  </a:t>
            </a:r>
            <a:r>
              <a:rPr lang="en-US" sz="1400" dirty="0"/>
              <a:t>By Swaroop and Sumant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89A2B1A-1BE7-C3BF-962C-A8696012921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465733" y="6685564"/>
            <a:ext cx="76200" cy="45719"/>
          </a:xfrm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38D5FE1-E1A8-914E-879B-3D7A0E13FA85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330200" y="1862667"/>
            <a:ext cx="8568871" cy="450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CRUD Functionalities for Posts with Tagging , Department linkage and previews.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Commit System for Managers to commit on posts to confirm validation/resolution.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Repost Module	allows users to share posts with others; tracks repost history.</a:t>
            </a:r>
            <a:endParaRPr lang="en-US" u="sng" dirty="0"/>
          </a:p>
          <a:p>
            <a:r>
              <a:rPr lang="en-US" u="sng" dirty="0"/>
              <a:t>Work Undertaken (Frontend and Backend) 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and Commits Setup - Entity, </a:t>
            </a:r>
            <a:r>
              <a:rPr lang="en-US" dirty="0" err="1"/>
              <a:t>Dtos</a:t>
            </a:r>
            <a:r>
              <a:rPr lang="en-US" dirty="0"/>
              <a:t> ,Controllers and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PostService</a:t>
            </a:r>
            <a:r>
              <a:rPr lang="en-US" dirty="0" err="1"/>
              <a:t>.</a:t>
            </a:r>
            <a:r>
              <a:rPr lang="en-US" i="1" dirty="0" err="1"/>
              <a:t>cs</a:t>
            </a:r>
            <a:r>
              <a:rPr lang="en-US" dirty="0"/>
              <a:t>  → handles logic for post creation, tagging, dept mapping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MappingProfile</a:t>
            </a:r>
            <a:r>
              <a:rPr lang="en-US" dirty="0" err="1"/>
              <a:t>.</a:t>
            </a:r>
            <a:r>
              <a:rPr lang="en-US" i="1" dirty="0" err="1"/>
              <a:t>cs</a:t>
            </a:r>
            <a:r>
              <a:rPr lang="en-US" dirty="0"/>
              <a:t> for Post ↔ DTO mapping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Feed.jsx</a:t>
            </a:r>
            <a:r>
              <a:rPr lang="en-US" i="1" dirty="0"/>
              <a:t>, </a:t>
            </a:r>
            <a:r>
              <a:rPr lang="en-US" i="1" dirty="0" err="1"/>
              <a:t>PostDetails.jsx</a:t>
            </a:r>
            <a:r>
              <a:rPr lang="en-US" i="1" dirty="0"/>
              <a:t>, </a:t>
            </a:r>
            <a:r>
              <a:rPr lang="en-US" i="1" dirty="0" err="1"/>
              <a:t>PostCreate.jsx</a:t>
            </a:r>
            <a:r>
              <a:rPr lang="en-US" i="1" dirty="0"/>
              <a:t> ,</a:t>
            </a:r>
            <a:r>
              <a:rPr lang="en-US" i="1" dirty="0" err="1"/>
              <a:t>PostCard.jsx</a:t>
            </a:r>
            <a:r>
              <a:rPr lang="en-US" dirty="0"/>
              <a:t> etc..</a:t>
            </a:r>
          </a:p>
          <a:p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04921165-4CBC-27D0-8742-5EDB07660D2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228EF-1A6F-2C3E-46D4-0BA7D4E9A8F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1785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5022B-3735-8120-2302-27B39A83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3EB24C00-BC99-BF62-DD31-D77A8EC5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70102"/>
            <a:ext cx="7318587" cy="1715348"/>
          </a:xfrm>
        </p:spPr>
        <p:txBody>
          <a:bodyPr>
            <a:normAutofit/>
          </a:bodyPr>
          <a:lstStyle/>
          <a:p>
            <a:r>
              <a:rPr lang="en-US" dirty="0"/>
              <a:t>Posts &amp; Feed Management</a:t>
            </a:r>
            <a:br>
              <a:rPr lang="en-US" dirty="0"/>
            </a:br>
            <a:r>
              <a:rPr lang="en-US" dirty="0"/>
              <a:t>					  </a:t>
            </a:r>
            <a:r>
              <a:rPr lang="en-US" sz="1400" dirty="0"/>
              <a:t>By Swaroop and Sumant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BC15040-3961-6178-B2F8-F53600DE2FFD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465733" y="6685564"/>
            <a:ext cx="76200" cy="45719"/>
          </a:xfrm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01C1EB6-0D2A-20D1-D863-A0405BADEE3D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330200" y="1862667"/>
            <a:ext cx="8568871" cy="4505476"/>
          </a:xfrm>
        </p:spPr>
        <p:txBody>
          <a:bodyPr>
            <a:normAutofit/>
          </a:bodyPr>
          <a:lstStyle/>
          <a:p>
            <a:r>
              <a:rPr lang="en-US" u="sng" dirty="0"/>
              <a:t>Challenges Faced: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a rich-text editor with syntax highlighting.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Ensuring fast rendering with many posts in feed using Pagination Helper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Attachments File upload and display support using </a:t>
            </a:r>
            <a:r>
              <a:rPr lang="en-US" dirty="0" err="1"/>
              <a:t>FormData</a:t>
            </a:r>
            <a:r>
              <a:rPr lang="en-US" dirty="0"/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C2786D81-AFD9-5B84-CA40-DD7F28A0D54F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CA115-40CC-2E27-A7B5-14D496E0CF76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8130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E721-E272-16D6-6DC2-06CB377B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83" y="286748"/>
            <a:ext cx="7632622" cy="1068227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cs typeface="Posterama"/>
              </a:rPr>
              <a:t>Notification System and User profile Management  </a:t>
            </a:r>
            <a:br>
              <a:rPr lang="en-US" dirty="0">
                <a:cs typeface="Posterama"/>
              </a:rPr>
            </a:br>
            <a:r>
              <a:rPr lang="en-US" dirty="0">
                <a:cs typeface="Posterama"/>
              </a:rPr>
              <a:t>						</a:t>
            </a:r>
            <a:r>
              <a:rPr lang="en-US" sz="1600" dirty="0">
                <a:cs typeface="Posterama"/>
              </a:rPr>
              <a:t>-By Supritha </a:t>
            </a:r>
            <a:endParaRPr lang="en-US" dirty="0">
              <a:cs typeface="Posteram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3CB61-AD07-6710-718F-9F9FCD67CF36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14</a:t>
            </a:fld>
            <a:endParaRPr lang="en-US" altLang="zh-CN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271DE1-050F-F9C6-DBD0-71E17CB8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57" y="942678"/>
            <a:ext cx="6835468" cy="29145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SignalR</a:t>
            </a:r>
            <a:r>
              <a:rPr lang="en-US" dirty="0"/>
              <a:t> , a open source ASP.NET library is used to handle real-time updates for notifying commits, and comments</a:t>
            </a:r>
          </a:p>
          <a:p>
            <a:pPr marL="285750" indent="-285750">
              <a:buChar char="•"/>
            </a:pPr>
            <a:r>
              <a:rPr lang="en-US" dirty="0"/>
              <a:t>Developed Profile Edit Functionalities for updating the User Profile </a:t>
            </a:r>
          </a:p>
          <a:p>
            <a:pPr marL="285750" indent="-285750">
              <a:buChar char="•"/>
            </a:pPr>
            <a:r>
              <a:rPr lang="en-US" dirty="0"/>
              <a:t>Frontend – </a:t>
            </a:r>
            <a:r>
              <a:rPr lang="en-US" i="1" dirty="0" err="1"/>
              <a:t>EditProfile.jsx</a:t>
            </a:r>
            <a:r>
              <a:rPr lang="en-US" dirty="0"/>
              <a:t> for Updating profile and styling </a:t>
            </a:r>
          </a:p>
          <a:p>
            <a:pPr marL="285750" indent="-285750">
              <a:buChar char="•"/>
            </a:pPr>
            <a:r>
              <a:rPr lang="en-US" dirty="0"/>
              <a:t>Backend – </a:t>
            </a:r>
            <a:r>
              <a:rPr lang="en-US" i="1" dirty="0" err="1"/>
              <a:t>UserController.cs</a:t>
            </a:r>
            <a:r>
              <a:rPr lang="en-US" i="1" dirty="0"/>
              <a:t>, </a:t>
            </a:r>
            <a:r>
              <a:rPr lang="en-US" i="1" dirty="0" err="1"/>
              <a:t>AuthServices.cs</a:t>
            </a:r>
            <a:r>
              <a:rPr lang="en-US" i="1" dirty="0"/>
              <a:t> </a:t>
            </a:r>
            <a:r>
              <a:rPr lang="en-US" dirty="0"/>
              <a:t>and setup </a:t>
            </a:r>
            <a:r>
              <a:rPr lang="en-US" i="1" dirty="0" err="1"/>
              <a:t>NotificationHub</a:t>
            </a:r>
            <a:r>
              <a:rPr lang="en-US" dirty="0"/>
              <a:t> for </a:t>
            </a:r>
            <a:r>
              <a:rPr lang="en-US" dirty="0" err="1"/>
              <a:t>SignalR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Designed and styled Home Page and Feed Page</a:t>
            </a:r>
          </a:p>
          <a:p>
            <a:pPr marL="285750" indent="-285750"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85E36-AFBF-20BD-C966-B78CE85D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44" y="4267775"/>
            <a:ext cx="7303347" cy="2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5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DE28-AF9D-60BA-CCE7-76B8EE15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6" y="-414867"/>
            <a:ext cx="7132320" cy="1528233"/>
          </a:xfrm>
        </p:spPr>
        <p:txBody>
          <a:bodyPr/>
          <a:lstStyle/>
          <a:p>
            <a:r>
              <a:rPr lang="en-US" dirty="0"/>
              <a:t>Comments and Votes</a:t>
            </a:r>
            <a:br>
              <a:rPr lang="en-US" dirty="0"/>
            </a:br>
            <a:r>
              <a:rPr lang="en-US" sz="1400" dirty="0"/>
              <a:t>						-By Akarsh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0A78-A545-74A7-8091-FFFD32FA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469" y="1317297"/>
            <a:ext cx="7609840" cy="26714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• Toggle comments show/hide and lazy fetch (hierarchical=true); Post top-level comments and replies (</a:t>
            </a:r>
            <a:r>
              <a:rPr lang="en-US" dirty="0" err="1">
                <a:ea typeface="+mn-lt"/>
                <a:cs typeface="+mn-lt"/>
              </a:rPr>
              <a:t>parentCommentId</a:t>
            </a:r>
            <a:r>
              <a:rPr lang="en-US" dirty="0">
                <a:ea typeface="+mn-lt"/>
                <a:cs typeface="+mn-lt"/>
              </a:rPr>
              <a:t> supported)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Supports voting on posts and comments (separate </a:t>
            </a:r>
            <a:r>
              <a:rPr lang="en-US" dirty="0" err="1">
                <a:ea typeface="+mn-lt"/>
                <a:cs typeface="+mn-lt"/>
              </a:rPr>
              <a:t>PostId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CommentId</a:t>
            </a:r>
            <a:r>
              <a:rPr lang="en-US" dirty="0">
                <a:ea typeface="+mn-lt"/>
                <a:cs typeface="+mn-lt"/>
              </a:rPr>
              <a:t> fields).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  Toggle behavior: clicking same vote removes it; clicking opposite changes vote type.</a:t>
            </a:r>
            <a:endParaRPr lang="en-US" dirty="0"/>
          </a:p>
          <a:p>
            <a:pPr>
              <a:buChar char="•"/>
            </a:pPr>
            <a:r>
              <a:rPr lang="en-US" dirty="0">
                <a:ea typeface="+mn-lt"/>
                <a:cs typeface="+mn-lt"/>
              </a:rPr>
              <a:t>   Upvote / downvote with per-user vote tracking; Lazy-load replies, preserve cached replies, reply count shown</a:t>
            </a:r>
            <a:endParaRPr lang="en-US" dirty="0"/>
          </a:p>
          <a:p>
            <a:r>
              <a:rPr lang="en-US" sz="2000" u="sng" dirty="0"/>
              <a:t>Work Undertaken (Frontend and Backend) :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dirty="0">
                <a:ea typeface="+mn-lt"/>
                <a:cs typeface="+mn-lt"/>
              </a:rPr>
              <a:t>•</a:t>
            </a:r>
            <a:r>
              <a:rPr lang="en-US" sz="1600" dirty="0">
                <a:ea typeface="+mn-lt"/>
                <a:cs typeface="+mn-lt"/>
              </a:rPr>
              <a:t>   Votes and Comments – Entity, DTOs , Controllers and Services</a:t>
            </a:r>
          </a:p>
          <a:p>
            <a:pPr marL="285750" indent="-285750">
              <a:buChar char="•"/>
            </a:pPr>
            <a:r>
              <a:rPr lang="en-US" sz="1600" i="1" dirty="0" err="1">
                <a:ea typeface="+mn-lt"/>
                <a:cs typeface="+mn-lt"/>
              </a:rPr>
              <a:t>VoteService.VoteAsync</a:t>
            </a:r>
            <a:r>
              <a:rPr lang="en-US" sz="1600" dirty="0">
                <a:ea typeface="+mn-lt"/>
                <a:cs typeface="+mn-lt"/>
              </a:rPr>
              <a:t>: finds existing vote by (user, </a:t>
            </a:r>
            <a:r>
              <a:rPr lang="en-US" sz="1600" dirty="0" err="1">
                <a:ea typeface="+mn-lt"/>
                <a:cs typeface="+mn-lt"/>
              </a:rPr>
              <a:t>postId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commentId</a:t>
            </a:r>
            <a:r>
              <a:rPr lang="en-US" sz="1600" dirty="0">
                <a:ea typeface="+mn-lt"/>
                <a:cs typeface="+mn-lt"/>
              </a:rPr>
              <a:t>).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•    Frontend (</a:t>
            </a:r>
            <a:r>
              <a:rPr lang="en-US" sz="1600" dirty="0" err="1">
                <a:ea typeface="+mn-lt"/>
                <a:cs typeface="+mn-lt"/>
              </a:rPr>
              <a:t>PostCard</a:t>
            </a:r>
            <a:r>
              <a:rPr lang="en-US" sz="1600" dirty="0">
                <a:ea typeface="+mn-lt"/>
                <a:cs typeface="+mn-lt"/>
              </a:rPr>
              <a:t> / </a:t>
            </a:r>
            <a:r>
              <a:rPr lang="en-US" sz="1600" dirty="0" err="1">
                <a:ea typeface="+mn-lt"/>
                <a:cs typeface="+mn-lt"/>
              </a:rPr>
              <a:t>CommentItem</a:t>
            </a:r>
            <a:r>
              <a:rPr lang="en-US" sz="1600" dirty="0">
                <a:ea typeface="+mn-lt"/>
                <a:cs typeface="+mn-lt"/>
              </a:rPr>
              <a:t>): calls vote endpoints and refreshes UI (counts &amp; </a:t>
            </a:r>
            <a:r>
              <a:rPr lang="en-US" sz="1600" dirty="0" err="1">
                <a:ea typeface="+mn-lt"/>
                <a:cs typeface="+mn-lt"/>
              </a:rPr>
              <a:t>userVote</a:t>
            </a:r>
            <a:r>
              <a:rPr lang="en-US" sz="1600" dirty="0">
                <a:ea typeface="+mn-lt"/>
                <a:cs typeface="+mn-lt"/>
              </a:rPr>
              <a:t>).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4E36C-92F9-175F-C581-825EB94935F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85561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900D-74FE-1C39-FE8E-6A378431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-330624"/>
            <a:ext cx="7132320" cy="1369907"/>
          </a:xfrm>
        </p:spPr>
        <p:txBody>
          <a:bodyPr/>
          <a:lstStyle/>
          <a:p>
            <a:r>
              <a:rPr lang="en-US" dirty="0"/>
              <a:t>Comments and Votes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9EFEC-1DEE-D653-71A8-0380084424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659130" y="1370118"/>
            <a:ext cx="7368540" cy="3147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Nested System for Comments ( </a:t>
            </a:r>
            <a:r>
              <a:rPr lang="en-US" sz="1400" dirty="0" err="1"/>
              <a:t>i.e</a:t>
            </a:r>
            <a:r>
              <a:rPr lang="en-US" sz="1400" dirty="0"/>
              <a:t>, Parent and child comments)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Allowing privileges to edit and delete Comments for Owner and Manager (with commit message)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Designing scalable voting logic with history tracking and votes counting </a:t>
            </a:r>
            <a:r>
              <a:rPr lang="en-US" sz="1400" dirty="0" err="1"/>
              <a:t>api</a:t>
            </a:r>
            <a:r>
              <a:rPr lang="en-US" sz="1400" dirty="0"/>
              <a:t> calls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Preventing duplicate votes by the same user. Handling vote reversal(upvote → downvote).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4E2C6-9FEF-4E45-0901-D0ECF68C95B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16</a:t>
            </a:fld>
            <a:endParaRPr lang="en-US" altLang="zh-CN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9F393-6FB5-9972-D6F4-3094C48A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3562704"/>
            <a:ext cx="7264401" cy="302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6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Placeholder 3">
            <a:extLst>
              <a:ext uri="{FF2B5EF4-FFF2-40B4-BE49-F238E27FC236}">
                <a16:creationId xmlns:a16="http://schemas.microsoft.com/office/drawing/2014/main" id="{6CB67956-A6C3-FCDF-EC78-F79D90449E96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1469654674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690161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3880095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  <a:gridCol w="4621744">
                  <a:extLst>
                    <a:ext uri="{9D8B030D-6E8A-4147-A177-3AD203B41FA5}">
                      <a16:colId xmlns:a16="http://schemas.microsoft.com/office/drawing/2014/main" val="1186885001"/>
                    </a:ext>
                  </a:extLst>
                </a:gridCol>
              </a:tblGrid>
              <a:tr h="3823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Frontend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1242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Authentication &amp; User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AuthController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Authservice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+mn-lt"/>
                        </a:rPr>
                        <a:t>Components: Login/</a:t>
                      </a:r>
                      <a:r>
                        <a:rPr lang="fr-FR" dirty="0" err="1">
                          <a:latin typeface="+mn-lt"/>
                        </a:rPr>
                        <a:t>Signup</a:t>
                      </a:r>
                      <a:r>
                        <a:rPr lang="fr-FR" dirty="0">
                          <a:latin typeface="+mn-lt"/>
                        </a:rPr>
                        <a:t>, </a:t>
                      </a:r>
                      <a:r>
                        <a:rPr lang="fr-FR" dirty="0" err="1">
                          <a:latin typeface="+mn-lt"/>
                        </a:rPr>
                        <a:t>GuestPage</a:t>
                      </a:r>
                      <a:endParaRPr lang="fr-FR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+mn-lt"/>
                        </a:rPr>
                        <a:t>Services: </a:t>
                      </a:r>
                      <a:r>
                        <a:rPr lang="fr-FR" dirty="0" err="1">
                          <a:latin typeface="+mn-lt"/>
                        </a:rPr>
                        <a:t>AuthService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1242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Posts &amp; Editing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PostsController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PostsService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Components: Feed, </a:t>
                      </a:r>
                      <a:r>
                        <a:rPr lang="en-US" dirty="0" err="1">
                          <a:latin typeface="+mn-lt"/>
                        </a:rPr>
                        <a:t>EditPost</a:t>
                      </a:r>
                      <a:r>
                        <a:rPr lang="en-US" dirty="0">
                          <a:latin typeface="+mn-lt"/>
                        </a:rPr>
                        <a:t>, </a:t>
                      </a:r>
                      <a:r>
                        <a:rPr lang="en-US" dirty="0" err="1">
                          <a:latin typeface="+mn-lt"/>
                        </a:rPr>
                        <a:t>PostEditor</a:t>
                      </a:r>
                      <a:r>
                        <a:rPr lang="en-US" dirty="0">
                          <a:latin typeface="+mn-lt"/>
                        </a:rPr>
                        <a:t>, </a:t>
                      </a:r>
                      <a:r>
                        <a:rPr lang="en-US" dirty="0" err="1">
                          <a:latin typeface="+mn-lt"/>
                        </a:rPr>
                        <a:t>MyPosts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Services: </a:t>
                      </a:r>
                      <a:r>
                        <a:rPr lang="en-US" dirty="0" err="1">
                          <a:latin typeface="+mn-lt"/>
                        </a:rPr>
                        <a:t>PostsService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  <a:tr h="15293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Comments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CommentsController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CommentsService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+mn-lt"/>
                        </a:rPr>
                        <a:t>Components: </a:t>
                      </a:r>
                      <a:r>
                        <a:rPr lang="fr-FR" dirty="0" err="1">
                          <a:latin typeface="+mn-lt"/>
                        </a:rPr>
                        <a:t>CommentSection</a:t>
                      </a:r>
                      <a:r>
                        <a:rPr lang="fr-FR" dirty="0">
                          <a:latin typeface="+mn-lt"/>
                        </a:rPr>
                        <a:t>, </a:t>
                      </a:r>
                      <a:r>
                        <a:rPr lang="fr-FR" dirty="0" err="1">
                          <a:latin typeface="+mn-lt"/>
                        </a:rPr>
                        <a:t>Commits</a:t>
                      </a:r>
                      <a:endParaRPr lang="fr-FR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+mn-lt"/>
                        </a:rPr>
                        <a:t>Services: </a:t>
                      </a:r>
                      <a:r>
                        <a:rPr lang="fr-FR" dirty="0" err="1">
                          <a:latin typeface="+mn-lt"/>
                        </a:rPr>
                        <a:t>CommentsService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597798"/>
                  </a:ext>
                </a:extLst>
              </a:tr>
              <a:tr h="12185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Reposts &amp; Votes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RepostsController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VotesController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VoteService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Services: </a:t>
                      </a:r>
                      <a:r>
                        <a:rPr lang="en-US" dirty="0" err="1">
                          <a:latin typeface="+mn-lt"/>
                        </a:rPr>
                        <a:t>RepostService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376521"/>
                  </a:ext>
                </a:extLst>
              </a:tr>
              <a:tr h="1242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 Tags &amp; </a:t>
                      </a:r>
                      <a:r>
                        <a:rPr lang="en-US" dirty="0" err="1">
                          <a:latin typeface="+mn-lt"/>
                        </a:rPr>
                        <a:t>SignalR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TagsController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TagsService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+mn-lt"/>
                        </a:rPr>
                        <a:t>SignalR</a:t>
                      </a:r>
                      <a:r>
                        <a:rPr lang="en-US" dirty="0">
                          <a:latin typeface="+mn-lt"/>
                        </a:rPr>
                        <a:t> Hub for real-time comments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da-DK" dirty="0">
                          <a:latin typeface="+mn-lt"/>
                        </a:rPr>
                        <a:t>Components: Tags, Navbar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da-DK" dirty="0">
                          <a:latin typeface="+mn-lt"/>
                        </a:rPr>
                        <a:t>Services: TagsService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2668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31D8C-5C7D-BFD9-19A4-7628C14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315" y="391021"/>
            <a:ext cx="3502491" cy="938107"/>
          </a:xfrm>
        </p:spPr>
        <p:txBody>
          <a:bodyPr anchor="b" anchorCtr="0"/>
          <a:lstStyle/>
          <a:p>
            <a:r>
              <a:rPr lang="en-US" dirty="0"/>
              <a:t>Conclusion: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87234" y="1329128"/>
            <a:ext cx="6862699" cy="48865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1810" indent="-511810">
              <a:buFont typeface="Arial" panose="020B0604020202020204" pitchFamily="34" charset="0"/>
              <a:buChar char="•"/>
            </a:pPr>
            <a:endParaRPr lang="en-US" dirty="0"/>
          </a:p>
          <a:p>
            <a:pPr marL="511810" indent="-511810">
              <a:buFont typeface="Arial" panose="020B0604020202020204" pitchFamily="34" charset="0"/>
              <a:buChar char="•"/>
            </a:pPr>
            <a:r>
              <a:rPr lang="en-US" dirty="0"/>
              <a:t>Built a secure Q&amp;A hub with role-based access for guests, employees, and managers.</a:t>
            </a:r>
          </a:p>
          <a:p>
            <a:pPr marL="511810" indent="-511810">
              <a:buFont typeface="Arial" panose="020B0604020202020204" pitchFamily="34" charset="0"/>
              <a:buChar char="•"/>
            </a:pPr>
            <a:r>
              <a:rPr lang="en-US" dirty="0"/>
              <a:t>Enabled posts, comments, votes, tags, and reposts for collaboration.</a:t>
            </a:r>
          </a:p>
          <a:p>
            <a:pPr marL="511810" indent="-511810">
              <a:buFont typeface="Arial"/>
              <a:buChar char="•"/>
            </a:pPr>
            <a:r>
              <a:rPr lang="en-US" dirty="0"/>
              <a:t>Added real-time updates with </a:t>
            </a:r>
            <a:r>
              <a:rPr lang="en-US" dirty="0" err="1"/>
              <a:t>SignalR</a:t>
            </a:r>
            <a:r>
              <a:rPr lang="en-US" dirty="0"/>
              <a:t> to enhance engagement.</a:t>
            </a:r>
          </a:p>
          <a:p>
            <a:pPr marL="511810" indent="-511810">
              <a:buFont typeface="Arial" panose="020B0604020202020204" pitchFamily="34" charset="0"/>
              <a:buChar char="•"/>
            </a:pPr>
            <a:r>
              <a:rPr lang="en-US" dirty="0"/>
              <a:t>Improved teamwork and strengthened full-stack skills in .NET &amp; React.</a:t>
            </a:r>
          </a:p>
          <a:p>
            <a:pPr marL="511810" indent="-5118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4D147-B48C-ADE3-3FEF-627D467699A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18</a:t>
            </a:fld>
            <a:endParaRPr lang="en-US" altLang="zh-CN" noProof="0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240" y="1662853"/>
            <a:ext cx="5394960" cy="21031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021C-3CEB-0FBA-DA89-C9C82E74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 anchorCtr="0"/>
          <a:lstStyle/>
          <a:p>
            <a:r>
              <a:rPr lang="en-US" dirty="0"/>
              <a:t>Agenda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46B3-AFD9-641E-7CBF-9A783646B36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089400" y="3246120"/>
            <a:ext cx="4373563" cy="2971800"/>
          </a:xfrm>
        </p:spPr>
        <p:txBody>
          <a:bodyPr anchor="t" anchorCtr="0"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Key Objectives </a:t>
            </a:r>
          </a:p>
          <a:p>
            <a:r>
              <a:rPr lang="en-US" dirty="0"/>
              <a:t>Roles and Responsibility</a:t>
            </a:r>
          </a:p>
          <a:p>
            <a:r>
              <a:rPr lang="en-US" dirty="0"/>
              <a:t>Core Use Cases</a:t>
            </a:r>
          </a:p>
          <a:p>
            <a:r>
              <a:rPr lang="en-US" dirty="0"/>
              <a:t>Flowchart</a:t>
            </a:r>
          </a:p>
          <a:p>
            <a:r>
              <a:rPr lang="en-US" dirty="0"/>
              <a:t>Team Roles and Module Division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59569-83D5-A20B-653C-B9D6C8D9816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8508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03" y="135468"/>
            <a:ext cx="5029200" cy="822960"/>
          </a:xfrm>
        </p:spPr>
        <p:txBody>
          <a:bodyPr lIns="0" anchor="b" anchorCtr="0"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90503-C2C6-37F4-4636-9B4A8A3D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7700" y="1855408"/>
            <a:ext cx="7575248" cy="58516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FNF Knowledge Base is an internal corporate platform that enables employees to share knowledge, raise issues, and collaborate effectively.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acts as a centralized communication and knowledge hub for posts, discussions, and feedback across departments.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role-based access control (RBAC) with limited guest access, full employee participation.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Enhances collaboration, preserves knowledge, and boosts productivity; Supports attachments like images and code snippets.</a:t>
            </a:r>
          </a:p>
        </p:txBody>
      </p:sp>
    </p:spTree>
    <p:extLst>
      <p:ext uri="{BB962C8B-B14F-4D97-AF65-F5344CB8AC3E}">
        <p14:creationId xmlns:p14="http://schemas.microsoft.com/office/powerpoint/2010/main" val="353011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3665050"/>
            <a:ext cx="3754121" cy="881549"/>
          </a:xfrm>
          <a:noFill/>
        </p:spPr>
        <p:txBody>
          <a:bodyPr anchor="t" anchorCtr="0">
            <a:noAutofit/>
          </a:bodyPr>
          <a:lstStyle/>
          <a:p>
            <a:r>
              <a:rPr lang="en-US" dirty="0"/>
              <a:t> Key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843" y="2618908"/>
            <a:ext cx="7358347" cy="4845686"/>
          </a:xfrm>
          <a:noFill/>
        </p:spPr>
        <p:txBody>
          <a:bodyPr>
            <a:noAutofit/>
          </a:bodyPr>
          <a:lstStyle/>
          <a:p>
            <a:pPr marL="285750" indent="-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knowledge exchange within the organization.</a:t>
            </a:r>
          </a:p>
          <a:p>
            <a:pPr marL="285750" indent="-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managerial oversight and proper content moderation.</a:t>
            </a:r>
          </a:p>
          <a:p>
            <a:pPr marL="285750" indent="-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real-time collaboration and feedback via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SignalR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role-based permissions for Employees, Managers, and Admins.</a:t>
            </a:r>
          </a:p>
          <a:p>
            <a:pPr marL="285750" indent="-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productivity and reduce communication silos.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AF3B-CC38-C6F7-1058-2FC5EE48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61EC-5F42-6AB8-DF35-480F0702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1733"/>
            <a:ext cx="5029200" cy="829733"/>
          </a:xfrm>
        </p:spPr>
        <p:txBody>
          <a:bodyPr lIns="0" anchor="t" anchorCtr="0">
            <a:normAutofit fontScale="90000"/>
          </a:bodyPr>
          <a:lstStyle/>
          <a:p>
            <a:r>
              <a:rPr lang="en-US" dirty="0"/>
              <a:t>Roles and Responsibilities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99339-FABF-04A2-4090-C38B947B2B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9970" y="-159345"/>
            <a:ext cx="5967159" cy="6004974"/>
          </a:xfrm>
        </p:spPr>
        <p:txBody>
          <a:bodyPr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 : Create posts, comment, vote, and share knowledge.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 : Review and commit employee posts, provide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: Manage departments, users, and system configurations.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 (HR / IT / Compliance Team) : Consume knowledge posts and track issue resolutions.</a:t>
            </a:r>
            <a:endParaRPr lang="en-US" dirty="0"/>
          </a:p>
        </p:txBody>
      </p:sp>
      <p:pic>
        <p:nvPicPr>
          <p:cNvPr id="12" name="Picture Placeholder 11" descr="A person sitting at their deck and a person walking to their desk">
            <a:extLst>
              <a:ext uri="{FF2B5EF4-FFF2-40B4-BE49-F238E27FC236}">
                <a16:creationId xmlns:a16="http://schemas.microsoft.com/office/drawing/2014/main" id="{7372550F-E2C0-2C0B-0ABA-5672CEBF71D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10" r="10"/>
          <a:stretch/>
        </p:blipFill>
        <p:spPr>
          <a:xfrm>
            <a:off x="7493157" y="529148"/>
            <a:ext cx="4248873" cy="4731130"/>
          </a:xfrm>
        </p:spPr>
      </p:pic>
    </p:spTree>
    <p:extLst>
      <p:ext uri="{BB962C8B-B14F-4D97-AF65-F5344CB8AC3E}">
        <p14:creationId xmlns:p14="http://schemas.microsoft.com/office/powerpoint/2010/main" val="273508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B38F8-D875-8F7F-7C31-74C3825B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7673-C16B-47A8-F928-2C4D2542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29148"/>
            <a:ext cx="4597400" cy="622318"/>
          </a:xfrm>
        </p:spPr>
        <p:txBody>
          <a:bodyPr lIns="0" anchor="t" anchorCtr="0"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FC598-0BF8-8E9E-9A63-EB9D9EAD5F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1437" y="702733"/>
            <a:ext cx="5942364" cy="5046134"/>
          </a:xfrm>
        </p:spPr>
        <p:txBody>
          <a:bodyPr anchor="b" anchorCtr="0">
            <a:no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Post Creation &amp; Management : Employees create posts about issues, queries, or knowledge.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Comment System : Users discuss and provide clarifications.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Voting Mechanism : Upvote/Downvote for feedback and relevance.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Commit Feature (Manager Action) : Managers mark resolution or acknowledgment.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Repost Feature : Users can share important posts across departments.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Real-time Notifications 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SignalR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broadcasts live updates for commits done by Manager.</a:t>
            </a:r>
            <a:endParaRPr lang="en-US" sz="1600" dirty="0"/>
          </a:p>
        </p:txBody>
      </p:sp>
      <p:pic>
        <p:nvPicPr>
          <p:cNvPr id="12" name="Picture Placeholder 11" descr="A person sitting at their deck and a person walking to their desk">
            <a:extLst>
              <a:ext uri="{FF2B5EF4-FFF2-40B4-BE49-F238E27FC236}">
                <a16:creationId xmlns:a16="http://schemas.microsoft.com/office/drawing/2014/main" id="{46D7993C-96F3-0F0F-79D0-10C4F9C7C5E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10" r="10"/>
          <a:stretch/>
        </p:blipFill>
        <p:spPr>
          <a:xfrm>
            <a:off x="7493157" y="529148"/>
            <a:ext cx="4248873" cy="4731130"/>
          </a:xfrm>
        </p:spPr>
      </p:pic>
    </p:spTree>
    <p:extLst>
      <p:ext uri="{BB962C8B-B14F-4D97-AF65-F5344CB8AC3E}">
        <p14:creationId xmlns:p14="http://schemas.microsoft.com/office/powerpoint/2010/main" val="212020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224867" cy="851747"/>
          </a:xfrm>
        </p:spPr>
        <p:txBody>
          <a:bodyPr/>
          <a:lstStyle/>
          <a:p>
            <a:r>
              <a:rPr lang="en-US" dirty="0"/>
              <a:t>Flowchart: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C5013-A563-C783-9185-9C847D4B4A4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A5EAE-6054-7B70-CD27-DF2FD326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91" y="111760"/>
            <a:ext cx="4346449" cy="667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18492-1526-B33F-6640-6F354434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A59F3E-889D-1C35-18BE-ABFF8E25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26" y="432262"/>
            <a:ext cx="4224867" cy="851747"/>
          </a:xfrm>
        </p:spPr>
        <p:txBody>
          <a:bodyPr/>
          <a:lstStyle/>
          <a:p>
            <a:r>
              <a:rPr lang="en-US" dirty="0"/>
              <a:t>Tech Stack 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BC631020-2683-FAAB-B308-AAFA2E6AD6A7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03B7E-74CC-2BA0-FD4A-BB7F7F75252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DB077DC-E278-0388-52B1-9A7A5663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26" y="1393648"/>
            <a:ext cx="9082820" cy="51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2155372"/>
            <a:ext cx="5078186" cy="2057400"/>
          </a:xfrm>
        </p:spPr>
        <p:txBody>
          <a:bodyPr anchor="b" anchorCtr="0"/>
          <a:lstStyle/>
          <a:p>
            <a:r>
              <a:rPr lang="en-US" altLang="zh-CN" dirty="0"/>
              <a:t>Team Role and Module Division</a:t>
            </a:r>
            <a:endParaRPr lang="en-US" dirty="0"/>
          </a:p>
        </p:txBody>
      </p:sp>
      <p:pic>
        <p:nvPicPr>
          <p:cNvPr id="12" name="Picture Placeholder 11" descr="Three people having a discussion at a table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753"/>
                    </a14:imgEffect>
                    <a14:imgEffect>
                      <a14:saturation sat="133000"/>
                    </a14:imgEffect>
                    <a14:imgEffect>
                      <a14:brightnessContrast bright="4000" contrast="3000"/>
                    </a14:imgEffect>
                  </a14:imgLayer>
                </a14:imgProps>
              </a:ext>
            </a:extLst>
          </a:blip>
          <a:srcRect l="18665" r="18665"/>
          <a:stretch/>
        </p:blipFill>
        <p:spPr>
          <a:xfrm>
            <a:off x="5745002" y="0"/>
            <a:ext cx="6446999" cy="6858000"/>
          </a:xfr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B3DA3-995E-263F-F271-D0DCB60A611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45eaec3-c227-4ff8-811f-ad380918a6e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434CBE2435D846868B4DC60C9F121F" ma:contentTypeVersion="5" ma:contentTypeDescription="Create a new document." ma:contentTypeScope="" ma:versionID="de87b735da447dec8f50ddc08e5c7638">
  <xsd:schema xmlns:xsd="http://www.w3.org/2001/XMLSchema" xmlns:xs="http://www.w3.org/2001/XMLSchema" xmlns:p="http://schemas.microsoft.com/office/2006/metadata/properties" xmlns:ns3="c45eaec3-c227-4ff8-811f-ad380918a6ee" targetNamespace="http://schemas.microsoft.com/office/2006/metadata/properties" ma:root="true" ma:fieldsID="7e2d9662e371e4bc504a3cde5d36df82" ns3:_="">
    <xsd:import namespace="c45eaec3-c227-4ff8-811f-ad380918a6e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5eaec3-c227-4ff8-811f-ad380918a6e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c45eaec3-c227-4ff8-811f-ad380918a6e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EF50F9B-9198-4880-B8EA-6306AB43C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5eaec3-c227-4ff8-811f-ad380918a6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638</TotalTime>
  <Words>1096</Words>
  <Application>Microsoft Office PowerPoint</Application>
  <PresentationFormat>Widescreen</PresentationFormat>
  <Paragraphs>165</Paragraphs>
  <Slides>19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Abadi</vt:lpstr>
      <vt:lpstr>Arial</vt:lpstr>
      <vt:lpstr>Calibri</vt:lpstr>
      <vt:lpstr>Posterama</vt:lpstr>
      <vt:lpstr>Posterama Text SemiBold</vt:lpstr>
      <vt:lpstr>Times New Roman</vt:lpstr>
      <vt:lpstr>Custom</vt:lpstr>
      <vt:lpstr>FNF Knowledge Hub </vt:lpstr>
      <vt:lpstr>Agenda </vt:lpstr>
      <vt:lpstr>Introduction</vt:lpstr>
      <vt:lpstr> Key Objectives</vt:lpstr>
      <vt:lpstr>Roles and Responsibilities</vt:lpstr>
      <vt:lpstr>Core Use Cases</vt:lpstr>
      <vt:lpstr>Flowchart:</vt:lpstr>
      <vt:lpstr>Tech Stack </vt:lpstr>
      <vt:lpstr>Team Role and Module Division</vt:lpstr>
      <vt:lpstr>Authentication &amp; User Management            -By Ashirwad</vt:lpstr>
      <vt:lpstr>Authentication &amp; User Management            -By Ashirwad</vt:lpstr>
      <vt:lpstr>Posts &amp; Feed Management        By Swaroop and Sumant</vt:lpstr>
      <vt:lpstr>Posts &amp; Feed Management        By Swaroop and Sumant</vt:lpstr>
      <vt:lpstr>Notification System and User profile Management         -By Supritha </vt:lpstr>
      <vt:lpstr>Comments and Votes       -By Akarsh</vt:lpstr>
      <vt:lpstr>Comments and Votes </vt:lpstr>
      <vt:lpstr>PowerPoint Presentation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Chand, Supritha</dc:creator>
  <cp:lastModifiedBy>K R, Swaroop</cp:lastModifiedBy>
  <cp:revision>5</cp:revision>
  <dcterms:created xsi:type="dcterms:W3CDTF">2025-10-01T15:03:30Z</dcterms:created>
  <dcterms:modified xsi:type="dcterms:W3CDTF">2025-10-07T17:03:49Z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0x01010064434CBE2435D846868B4DC60C9F121F</vt:lpwstr>
  </property>
  <property fmtid="{D5CDD505-2E9C-101B-9397-08002B2CF9AE}" pid="3" name="MediaServiceImageTags">
    <vt:lpwstr/>
  </property>
</Properties>
</file>